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58" r:id="rId5"/>
    <p:sldId id="261" r:id="rId6"/>
    <p:sldId id="260" r:id="rId7"/>
    <p:sldId id="263" r:id="rId8"/>
    <p:sldId id="259" r:id="rId9"/>
    <p:sldId id="264" r:id="rId10"/>
    <p:sldId id="265" r:id="rId11"/>
    <p:sldId id="266" r:id="rId12"/>
    <p:sldId id="298" r:id="rId13"/>
    <p:sldId id="268" r:id="rId14"/>
    <p:sldId id="269" r:id="rId15"/>
    <p:sldId id="274" r:id="rId16"/>
    <p:sldId id="267" r:id="rId17"/>
    <p:sldId id="275" r:id="rId18"/>
    <p:sldId id="272" r:id="rId19"/>
    <p:sldId id="300" r:id="rId20"/>
    <p:sldId id="276" r:id="rId21"/>
    <p:sldId id="270" r:id="rId22"/>
    <p:sldId id="271" r:id="rId23"/>
    <p:sldId id="299" r:id="rId24"/>
    <p:sldId id="278" r:id="rId25"/>
    <p:sldId id="280" r:id="rId26"/>
    <p:sldId id="284" r:id="rId27"/>
    <p:sldId id="282" r:id="rId28"/>
    <p:sldId id="286" r:id="rId29"/>
    <p:sldId id="277" r:id="rId30"/>
    <p:sldId id="281" r:id="rId31"/>
    <p:sldId id="285" r:id="rId32"/>
    <p:sldId id="301" r:id="rId33"/>
    <p:sldId id="303" r:id="rId34"/>
    <p:sldId id="289" r:id="rId35"/>
    <p:sldId id="288" r:id="rId36"/>
    <p:sldId id="287" r:id="rId37"/>
    <p:sldId id="290" r:id="rId38"/>
    <p:sldId id="291" r:id="rId39"/>
    <p:sldId id="292" r:id="rId40"/>
    <p:sldId id="296" r:id="rId41"/>
    <p:sldId id="293" r:id="rId42"/>
    <p:sldId id="302" r:id="rId43"/>
    <p:sldId id="29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A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1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9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6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2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9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6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4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2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06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5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34946-7492-49CD-AC52-3BE89E489347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D2DA0-9639-490A-8120-A305A49B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16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 rot="10800000">
            <a:off x="0" y="0"/>
            <a:ext cx="12192000" cy="69036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847" y="348806"/>
            <a:ext cx="6282089" cy="2396691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МУЗЕЙ ПАМЯТИ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1847" y="2745496"/>
            <a:ext cx="6282089" cy="386705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ГЕРОЯ СОВЕТСКОГО СОЮЗА</a:t>
            </a:r>
          </a:p>
          <a:p>
            <a:r>
              <a:rPr lang="ru-RU" b="1" dirty="0" smtClean="0">
                <a:latin typeface="Garamond" panose="02020404030301010803" pitchFamily="18" charset="0"/>
              </a:rPr>
              <a:t>АЛЕКСЕЯ ВАСИЛЬЕВИЧА ЛОПАТИНА</a:t>
            </a:r>
            <a:br>
              <a:rPr lang="ru-RU" b="1" dirty="0" smtClean="0">
                <a:latin typeface="Garamond" panose="02020404030301010803" pitchFamily="18" charset="0"/>
              </a:rPr>
            </a:br>
            <a:r>
              <a:rPr lang="ru-RU" b="1" dirty="0" smtClean="0">
                <a:latin typeface="Garamond" panose="02020404030301010803" pitchFamily="18" charset="0"/>
              </a:rPr>
              <a:t>2 июля 2024 года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867" y1="76769" x2="14311" y2="86345"/>
                        <a14:foregroundMark x1="29956" y1="88093" x2="10400" y2="92590"/>
                        <a14:foregroundMark x1="60000" y1="88926" x2="94578" y2="86012"/>
                        <a14:foregroundMark x1="86756" y1="93089" x2="91111" y2="90175"/>
                        <a14:foregroundMark x1="93689" y1="88926" x2="68444" y2="96586"/>
                        <a14:foregroundMark x1="79200" y1="95587" x2="86756" y2="94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07" y="0"/>
            <a:ext cx="6436093" cy="6870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55" y="4099615"/>
            <a:ext cx="2191071" cy="23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8448" y="5900623"/>
            <a:ext cx="624994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Дом семьи Бычковых в г. </a:t>
            </a:r>
            <a:r>
              <a:rPr lang="ru-RU" b="1" dirty="0" err="1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Коврове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(ныне пер. Симонова)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86" y="533978"/>
            <a:ext cx="6825557" cy="5133203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440" y="2999482"/>
            <a:ext cx="3566951" cy="26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37" y="4882356"/>
            <a:ext cx="571487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В </a:t>
            </a:r>
            <a:r>
              <a:rPr lang="ru-RU" b="1" dirty="0">
                <a:latin typeface="Garamond" panose="02020404030301010803" pitchFamily="18" charset="0"/>
              </a:rPr>
              <a:t>кузнечной мастерской, мастер производственного обучения М.Г. </a:t>
            </a:r>
            <a:r>
              <a:rPr lang="ru-RU" b="1" dirty="0" err="1">
                <a:latin typeface="Garamond" panose="02020404030301010803" pitchFamily="18" charset="0"/>
              </a:rPr>
              <a:t>Кисарин</a:t>
            </a:r>
            <a:r>
              <a:rPr lang="ru-RU" b="1" dirty="0">
                <a:latin typeface="Garamond" panose="02020404030301010803" pitchFamily="18" charset="0"/>
              </a:rPr>
              <a:t> объясняет устройство пневматического молота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267" t="2995" r="7983" b="6964"/>
          <a:stretch/>
        </p:blipFill>
        <p:spPr>
          <a:xfrm>
            <a:off x="8990176" y="324740"/>
            <a:ext cx="2837203" cy="4560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38" y="224658"/>
            <a:ext cx="5714873" cy="43874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0176" y="4982471"/>
            <a:ext cx="2914116" cy="14948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КЭЗ </a:t>
            </a:r>
            <a:br>
              <a:rPr lang="ru-RU" sz="1600" b="1" dirty="0" smtClean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лексей </a:t>
            </a:r>
            <a:r>
              <a:rPr lang="ru-RU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Петрович Ермаков - мастер КЭЗ, под началом которого работал </a:t>
            </a:r>
            <a:r>
              <a:rPr lang="ru-RU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Алексей </a:t>
            </a:r>
            <a:r>
              <a:rPr lang="ru-RU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Лопатин</a:t>
            </a:r>
          </a:p>
        </p:txBody>
      </p:sp>
      <p:pic>
        <p:nvPicPr>
          <p:cNvPr id="1028" name="Picture 4" descr="Экскаватор ЛК-0,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81" y="324740"/>
            <a:ext cx="2719566" cy="24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9279" r="8897" b="4060"/>
          <a:stretch/>
        </p:blipFill>
        <p:spPr>
          <a:xfrm>
            <a:off x="589659" y="289326"/>
            <a:ext cx="4529272" cy="62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26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7665" y="5247358"/>
            <a:ext cx="51676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Саратовское военное училище пограничных и внутренних войск НКВД СССР 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5" y="1489796"/>
            <a:ext cx="5105266" cy="3620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968" t="4504" r="6148" b="48153"/>
          <a:stretch/>
        </p:blipFill>
        <p:spPr>
          <a:xfrm>
            <a:off x="6581730" y="4429930"/>
            <a:ext cx="3128211" cy="2281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595" y="1043048"/>
            <a:ext cx="4246881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194" y="237542"/>
            <a:ext cx="8485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ПЕРВЫЕ ГОДЫ СЛУЖБЫ </a:t>
            </a:r>
            <a:b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АЛЕКСЕЯ ВАСИЛЬЕВИЧА ЛОПАТИНА </a:t>
            </a:r>
            <a:endParaRPr lang="ru-RU" sz="32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6109749"/>
            <a:ext cx="5486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Выпуск курсантов </a:t>
            </a:r>
            <a:b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Саратовского военного училища НКВД 1936 г.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911" y="390739"/>
            <a:ext cx="7641666" cy="56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682" t="3373" r="2468" b="4287"/>
          <a:stretch/>
        </p:blipFill>
        <p:spPr>
          <a:xfrm>
            <a:off x="2510589" y="577516"/>
            <a:ext cx="7170821" cy="5390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6109749"/>
            <a:ext cx="5486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Занятие по изучению огневой подготовки курсантов Саратовского военного училища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09" y="132915"/>
            <a:ext cx="4444904" cy="6550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182" y="132915"/>
            <a:ext cx="5630653" cy="3122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6878" y="5951715"/>
            <a:ext cx="5486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Выпуск курсантов </a:t>
            </a:r>
            <a:b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Саратовского военного училища НКВД 1936 г.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13" y="298990"/>
            <a:ext cx="6446545" cy="4668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18" t="5423" r="40353" b="-193"/>
          <a:stretch/>
        </p:blipFill>
        <p:spPr>
          <a:xfrm>
            <a:off x="8409062" y="2189612"/>
            <a:ext cx="3529413" cy="3699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406" y="5200655"/>
            <a:ext cx="636845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Курсанты</a:t>
            </a:r>
            <a:b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Саратовского военного училища НКВД 1939 г.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8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241" y="5094622"/>
            <a:ext cx="56393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Г. Сокаль (Украина)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348" t="32639" r="29957" b="23857"/>
          <a:stretch/>
        </p:blipFill>
        <p:spPr>
          <a:xfrm>
            <a:off x="5939868" y="474711"/>
            <a:ext cx="5977289" cy="3685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98" t="5057" r="2525" b="3271"/>
          <a:stretch/>
        </p:blipFill>
        <p:spPr>
          <a:xfrm>
            <a:off x="150241" y="1330235"/>
            <a:ext cx="5639387" cy="36957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64831" y="665313"/>
            <a:ext cx="1703672" cy="29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СКОМОРОХИ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82722" y="2748093"/>
            <a:ext cx="1183907" cy="27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СОКАЛЬ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71334" y="5282238"/>
            <a:ext cx="3118587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План </a:t>
            </a:r>
            <a:r>
              <a:rPr lang="ru-RU" b="1" dirty="0">
                <a:latin typeface="Garamond" panose="02020404030301010803" pitchFamily="18" charset="0"/>
              </a:rPr>
              <a:t>здания и размещения личного состава 13-ой </a:t>
            </a:r>
            <a:r>
              <a:rPr lang="ru-RU" b="1" dirty="0" smtClean="0">
                <a:latin typeface="Garamond" panose="02020404030301010803" pitchFamily="18" charset="0"/>
              </a:rPr>
              <a:t>погранзаставы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80" y="289256"/>
            <a:ext cx="3205673" cy="4861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2487"/>
          <a:stretch/>
        </p:blipFill>
        <p:spPr>
          <a:xfrm>
            <a:off x="259985" y="654041"/>
            <a:ext cx="6800238" cy="4199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985" y="5139760"/>
            <a:ext cx="68002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Вид с. Скоморохи во время Первой мировой войны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0049" t="7167" r="24693" b="16186"/>
          <a:stretch/>
        </p:blipFill>
        <p:spPr>
          <a:xfrm>
            <a:off x="481261" y="230420"/>
            <a:ext cx="5409400" cy="6343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62" y="591214"/>
            <a:ext cx="5411664" cy="3440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6731" y="4162738"/>
            <a:ext cx="544399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Лейтенант А. В. Лопатин ( второй справа) </a:t>
            </a:r>
            <a:br>
              <a:rPr lang="ru-RU" b="1" dirty="0" smtClean="0">
                <a:latin typeface="Garamond" panose="02020404030301010803" pitchFamily="18" charset="0"/>
              </a:rPr>
            </a:br>
            <a:r>
              <a:rPr lang="ru-RU" b="1" dirty="0" smtClean="0">
                <a:latin typeface="Garamond" panose="02020404030301010803" pitchFamily="18" charset="0"/>
              </a:rPr>
              <a:t>с сослуживцами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8700" y="5710612"/>
            <a:ext cx="464985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Ефим Матвеевич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Галченков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(1919-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?)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Заместитель политрука 13 погранзаставы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49" t="1532" r="3220" b="2537"/>
          <a:stretch/>
        </p:blipFill>
        <p:spPr>
          <a:xfrm>
            <a:off x="957129" y="351566"/>
            <a:ext cx="3598298" cy="4881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113" y="5722420"/>
            <a:ext cx="45191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Павел Иванович Гласов (1916- 1941гг.). 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Политрук 13 погранзаставы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4680"/>
          <a:stretch/>
        </p:blipFill>
        <p:spPr>
          <a:xfrm>
            <a:off x="7117703" y="383845"/>
            <a:ext cx="3722511" cy="48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3399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828" y="5197073"/>
            <a:ext cx="332567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Григорий Иванович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Погорелый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Заместитель начальника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13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погранзаставы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28" y="390109"/>
            <a:ext cx="3325679" cy="4735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717" y="5207091"/>
            <a:ext cx="333992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Дмитрий Сергеевич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Моксяков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Заместитель начальника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13 погранзаставы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1356" t="47941" r="46913" b="22493"/>
          <a:stretch/>
        </p:blipFill>
        <p:spPr>
          <a:xfrm>
            <a:off x="4055717" y="390109"/>
            <a:ext cx="3339929" cy="4735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767" t="1789" r="1410" b="1394"/>
          <a:stretch/>
        </p:blipFill>
        <p:spPr>
          <a:xfrm>
            <a:off x="7763855" y="390109"/>
            <a:ext cx="3516594" cy="4745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3855" y="5207091"/>
            <a:ext cx="351659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Иван Павлович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Котов </a:t>
            </a:r>
            <a:endParaRPr lang="ru-RU" b="1" dirty="0" smtClean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Командир отделения </a:t>
            </a:r>
            <a:endParaRPr lang="ru-RU" b="1" dirty="0" smtClean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станковых пулеметов</a:t>
            </a:r>
            <a:br>
              <a:rPr lang="ru-RU" b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13 погранзаставы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0468" r="8706" b="2555"/>
          <a:stretch/>
        </p:blipFill>
        <p:spPr>
          <a:xfrm>
            <a:off x="606750" y="504202"/>
            <a:ext cx="4469452" cy="608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6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2090" y="6058251"/>
            <a:ext cx="5486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Положение в районе Владимир-Волынского 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к вечеру 22 июня 1941 года 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09" y="991362"/>
            <a:ext cx="7979314" cy="4913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273" y="2221905"/>
            <a:ext cx="3457762" cy="2247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194" y="237542"/>
            <a:ext cx="848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ПОДВИГ ЛОПАТИНЦЕВ</a:t>
            </a:r>
            <a:endParaRPr lang="ru-RU" sz="32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95" y="176279"/>
            <a:ext cx="8462609" cy="5884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4695" y="6135990"/>
            <a:ext cx="846260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Схема расположения объектов 13 погранзаставы 90 пограничного полка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20" y="567602"/>
            <a:ext cx="7846043" cy="4841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3320" y="5518203"/>
            <a:ext cx="78460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latin typeface="Garamond" panose="02020404030301010803" pitchFamily="18" charset="0"/>
              </a:rPr>
              <a:t>«Подвиг заставы Алексея Лопатина». </a:t>
            </a:r>
            <a:r>
              <a:rPr lang="ru-RU" b="1" dirty="0" smtClean="0">
                <a:latin typeface="Garamond" panose="02020404030301010803" pitchFamily="18" charset="0"/>
              </a:rPr>
              <a:t/>
            </a:r>
            <a:br>
              <a:rPr lang="ru-RU" b="1" dirty="0" smtClean="0">
                <a:latin typeface="Garamond" panose="02020404030301010803" pitchFamily="18" charset="0"/>
              </a:rPr>
            </a:br>
            <a:r>
              <a:rPr lang="ru-RU" b="1" dirty="0" smtClean="0">
                <a:latin typeface="Garamond" panose="02020404030301010803" pitchFamily="18" charset="0"/>
              </a:rPr>
              <a:t>Художник </a:t>
            </a:r>
            <a:r>
              <a:rPr lang="ru-RU" b="1" dirty="0">
                <a:latin typeface="Garamond" panose="02020404030301010803" pitchFamily="18" charset="0"/>
              </a:rPr>
              <a:t>Михаил Мальцев</a:t>
            </a:r>
          </a:p>
        </p:txBody>
      </p:sp>
    </p:spTree>
    <p:extLst>
      <p:ext uri="{BB962C8B-B14F-4D97-AF65-F5344CB8AC3E}">
        <p14:creationId xmlns:p14="http://schemas.microsoft.com/office/powerpoint/2010/main" val="227712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 rot="10800000"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36" y="215401"/>
            <a:ext cx="4506114" cy="65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1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0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54" b="8070"/>
          <a:stretch/>
        </p:blipFill>
        <p:spPr>
          <a:xfrm>
            <a:off x="760576" y="438465"/>
            <a:ext cx="3563596" cy="5147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560" y="438465"/>
            <a:ext cx="3720296" cy="5221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167" y="5701179"/>
            <a:ext cx="349900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Анфиса Алексеевна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Лопатина – жена А. В. Лопатина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346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922" y="5711238"/>
            <a:ext cx="535186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Захоронения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лопатинцев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в с.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Скоморохи (Украина)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21" y="1399230"/>
            <a:ext cx="5351869" cy="4013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172" y="520840"/>
            <a:ext cx="5516691" cy="331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8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381" t="11324" r="27700" b="7869"/>
          <a:stretch/>
        </p:blipFill>
        <p:spPr>
          <a:xfrm>
            <a:off x="623486" y="346690"/>
            <a:ext cx="4529357" cy="62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84" y="94199"/>
            <a:ext cx="9778832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0"/>
            <a:ext cx="12192000" cy="6903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9329" y="4227598"/>
            <a:ext cx="626406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Е</a:t>
            </a:r>
            <a:r>
              <a:rPr lang="ru-RU" b="1" dirty="0" smtClean="0">
                <a:latin typeface="Garamond" panose="02020404030301010803" pitchFamily="18" charset="0"/>
              </a:rPr>
              <a:t>. М</a:t>
            </a:r>
            <a:r>
              <a:rPr lang="ru-RU" b="1" dirty="0" smtClean="0">
                <a:latin typeface="Garamond" panose="02020404030301010803" pitchFamily="18" charset="0"/>
              </a:rPr>
              <a:t>. </a:t>
            </a:r>
            <a:r>
              <a:rPr lang="ru-RU" b="1" dirty="0" err="1" smtClean="0">
                <a:latin typeface="Garamond" panose="02020404030301010803" pitchFamily="18" charset="0"/>
              </a:rPr>
              <a:t>Галченков</a:t>
            </a:r>
            <a:r>
              <a:rPr lang="ru-RU" b="1" dirty="0" smtClean="0">
                <a:latin typeface="Garamond" panose="02020404030301010803" pitchFamily="18" charset="0"/>
              </a:rPr>
              <a:t> и </a:t>
            </a:r>
            <a:r>
              <a:rPr lang="ru-RU" b="1" dirty="0" err="1" smtClean="0">
                <a:latin typeface="Garamond" panose="02020404030301010803" pitchFamily="18" charset="0"/>
              </a:rPr>
              <a:t>И</a:t>
            </a:r>
            <a:r>
              <a:rPr lang="ru-RU" b="1" dirty="0" smtClean="0">
                <a:latin typeface="Garamond" panose="02020404030301010803" pitchFamily="18" charset="0"/>
              </a:rPr>
              <a:t>. П. Котов на мемориале </a:t>
            </a:r>
            <a:r>
              <a:rPr lang="ru-RU" b="1" dirty="0" err="1" smtClean="0">
                <a:latin typeface="Garamond" panose="02020404030301010803" pitchFamily="18" charset="0"/>
              </a:rPr>
              <a:t>лопатинцам</a:t>
            </a:r>
            <a:r>
              <a:rPr lang="ru-RU" b="1" dirty="0" smtClean="0">
                <a:latin typeface="Garamond" panose="02020404030301010803" pitchFamily="18" charset="0"/>
              </a:rPr>
              <a:t>  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62" t="2278" r="1757" b="14858"/>
          <a:stretch/>
        </p:blipFill>
        <p:spPr>
          <a:xfrm>
            <a:off x="4989329" y="286147"/>
            <a:ext cx="6264067" cy="3794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97" y="200025"/>
            <a:ext cx="3958404" cy="579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998" y="6078099"/>
            <a:ext cx="395840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А. А. Лопатина, Е. М. </a:t>
            </a:r>
            <a:r>
              <a:rPr lang="ru-RU" b="1" dirty="0" err="1" smtClean="0">
                <a:latin typeface="Garamond" panose="02020404030301010803" pitchFamily="18" charset="0"/>
              </a:rPr>
              <a:t>Галченков</a:t>
            </a:r>
            <a:r>
              <a:rPr lang="ru-RU" b="1" dirty="0" smtClean="0">
                <a:latin typeface="Garamond" panose="02020404030301010803" pitchFamily="18" charset="0"/>
              </a:rPr>
              <a:t> и </a:t>
            </a:r>
            <a:r>
              <a:rPr lang="ru-RU" b="1" dirty="0" err="1" smtClean="0">
                <a:latin typeface="Garamond" panose="02020404030301010803" pitchFamily="18" charset="0"/>
              </a:rPr>
              <a:t>И</a:t>
            </a:r>
            <a:r>
              <a:rPr lang="ru-RU" b="1" dirty="0" smtClean="0">
                <a:latin typeface="Garamond" panose="02020404030301010803" pitchFamily="18" charset="0"/>
              </a:rPr>
              <a:t>. П. Котов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97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8933" r="7268" b="1465"/>
          <a:stretch/>
        </p:blipFill>
        <p:spPr>
          <a:xfrm>
            <a:off x="769120" y="358922"/>
            <a:ext cx="4544827" cy="62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0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26" y="2446563"/>
            <a:ext cx="5441774" cy="4076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210" y="415633"/>
            <a:ext cx="5779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ШКОЛЬНЫЙ МУЗЕЙ БОЕВОЙ СЛАВЫ </a:t>
            </a:r>
            <a:b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ШКОЛЫ №7 г. </a:t>
            </a:r>
            <a:r>
              <a:rPr lang="ru-RU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К</a:t>
            </a:r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ОВРОВА</a:t>
            </a:r>
            <a:endParaRPr lang="ru-RU" sz="32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91" t="1702" r="1964" b="2385"/>
          <a:stretch/>
        </p:blipFill>
        <p:spPr>
          <a:xfrm>
            <a:off x="7261595" y="337285"/>
            <a:ext cx="3933826" cy="5562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9071" y="6055777"/>
            <a:ext cx="464985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Лариса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Исаковна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Трель – 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создатель школьного музея 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084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04" y="121961"/>
            <a:ext cx="4178303" cy="6586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75" y="121961"/>
            <a:ext cx="4933950" cy="3583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1275" y="3705018"/>
            <a:ext cx="502578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Л. И. Трель, директор школы М. И. Кутузов, учитель физкультуры И. И. Брагин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57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52" t="6482" r="3860" b="6355"/>
          <a:stretch/>
        </p:blipFill>
        <p:spPr>
          <a:xfrm>
            <a:off x="510279" y="342900"/>
            <a:ext cx="6066043" cy="3809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096" t="2633"/>
          <a:stretch/>
        </p:blipFill>
        <p:spPr>
          <a:xfrm>
            <a:off x="7086600" y="3488763"/>
            <a:ext cx="4201760" cy="3098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278" y="4391816"/>
            <a:ext cx="60660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Педагоги и учащиеся школы на встрече с 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В. А. Лопатиным, Е. М.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Галченковым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и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. П. Котовым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2759850"/>
            <a:ext cx="42017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Выступление поисковой группы учащихся перед родителями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98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32" y="131185"/>
            <a:ext cx="4536507" cy="65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92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18" y="245694"/>
            <a:ext cx="5382138" cy="38401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558" t="2476" r="3639" b="3586"/>
          <a:stretch/>
        </p:blipFill>
        <p:spPr>
          <a:xfrm rot="5400000">
            <a:off x="7534273" y="2124077"/>
            <a:ext cx="3248027" cy="5457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521" y="4206659"/>
            <a:ext cx="60660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Торжественная линейка в с. Скоморохи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с участием учащихся школы №7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373" y="2410617"/>
            <a:ext cx="545782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Встреча А. А. Лопатиной и В. А. Лопатина 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 активистами школьного музея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1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0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29" t="6378" r="-1" b="4817"/>
          <a:stretch/>
        </p:blipFill>
        <p:spPr>
          <a:xfrm>
            <a:off x="300085" y="295274"/>
            <a:ext cx="5242539" cy="3571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133" t="1057" r="2293" b="4004"/>
          <a:stretch/>
        </p:blipFill>
        <p:spPr>
          <a:xfrm>
            <a:off x="5715001" y="2876550"/>
            <a:ext cx="6153150" cy="3743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86" y="4000398"/>
            <a:ext cx="524253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Совместная фотография активистов школьного музея, Л.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И. Трель, А. А. Лопатиной, </a:t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Е. М.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Галченковым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у мемориала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 с. Скоморохи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6035" y="2005297"/>
            <a:ext cx="602543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Встреча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активистов школьного музея с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Е. М.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Галченковым</a:t>
            </a:r>
            <a:r>
              <a:rPr lang="ru-RU" b="1" dirty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и </a:t>
            </a:r>
            <a:r>
              <a:rPr lang="ru-RU" b="1" dirty="0" err="1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. П. Котовым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138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590" y="3227061"/>
            <a:ext cx="5524383" cy="3379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426" y="2503646"/>
            <a:ext cx="2706120" cy="4208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5" y="2503646"/>
            <a:ext cx="2772220" cy="4194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509" y="148843"/>
            <a:ext cx="4212202" cy="2883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43" y="1313714"/>
            <a:ext cx="308650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Семья А. В. Лопатина: Анфиса Алексеевна, Вячеслав и Анатолий</a:t>
            </a:r>
            <a:endParaRPr lang="ru-RU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5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814" t="8021" r="10016" b="20792"/>
          <a:stretch/>
        </p:blipFill>
        <p:spPr>
          <a:xfrm>
            <a:off x="2059536" y="1542032"/>
            <a:ext cx="7199455" cy="4646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9418" y="6264967"/>
            <a:ext cx="2579573" cy="3657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</a:rPr>
              <a:t>Дом</a:t>
            </a:r>
            <a:r>
              <a:rPr lang="ru-RU" b="1" dirty="0" smtClean="0">
                <a:latin typeface="Garamond" panose="02020404030301010803" pitchFamily="18" charset="0"/>
                <a:ea typeface="Yu Gothic UI Semilight" panose="020B0400000000000000" pitchFamily="34" charset="-128"/>
              </a:rPr>
              <a:t> в </a:t>
            </a:r>
            <a:r>
              <a:rPr lang="ru-RU" b="1" dirty="0" smtClean="0">
                <a:latin typeface="Garamond" panose="02020404030301010803" pitchFamily="18" charset="0"/>
                <a:ea typeface="Yu Gothic UI Semilight" panose="020B0400000000000000" pitchFamily="34" charset="-128"/>
              </a:rPr>
              <a:t>деревне </a:t>
            </a:r>
            <a:r>
              <a:rPr lang="ru-RU" b="1" dirty="0" err="1" smtClean="0">
                <a:latin typeface="Garamond" panose="020204040303010108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Дюково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194" y="237542"/>
            <a:ext cx="8485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ДЕТСТВО И ЮНОСТЬ </a:t>
            </a:r>
            <a:b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АЛЕКСЕЯ ВАСИЛЬЕВИЧА ЛОПАТИНА </a:t>
            </a:r>
            <a:endParaRPr lang="ru-RU" sz="32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80" t="4125" r="3401" b="2852"/>
          <a:stretch/>
        </p:blipFill>
        <p:spPr>
          <a:xfrm>
            <a:off x="457200" y="323851"/>
            <a:ext cx="5514975" cy="4019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02" y="2962275"/>
            <a:ext cx="5409127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09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398" t="16699" r="32937" b="8609"/>
          <a:stretch/>
        </p:blipFill>
        <p:spPr>
          <a:xfrm>
            <a:off x="4019549" y="260234"/>
            <a:ext cx="3829975" cy="2998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0" y="112790"/>
            <a:ext cx="2622389" cy="329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7364" y="3443303"/>
            <a:ext cx="36480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Потомки А. В. Лопатина</a:t>
            </a:r>
            <a:endParaRPr lang="ru-RU" b="1" dirty="0"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9" y="3795729"/>
            <a:ext cx="4111791" cy="2793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203" y="112790"/>
            <a:ext cx="2525142" cy="3366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946" y="4230999"/>
            <a:ext cx="3126654" cy="2344990"/>
          </a:xfrm>
          <a:prstGeom prst="rect">
            <a:avLst/>
          </a:prstGeom>
        </p:spPr>
      </p:pic>
      <p:pic>
        <p:nvPicPr>
          <p:cNvPr id="11" name="Picture 19" descr="IMG_0656"/>
          <p:cNvPicPr>
            <a:picLocks noChangeAspect="1" noChangeArrowheads="1"/>
          </p:cNvPicPr>
          <p:nvPr/>
        </p:nvPicPr>
        <p:blipFill rotWithShape="1">
          <a:blip r:embed="rId8" cstate="print"/>
          <a:srcRect t="35720"/>
          <a:stretch/>
        </p:blipFill>
        <p:spPr>
          <a:xfrm>
            <a:off x="4573164" y="4339514"/>
            <a:ext cx="4126498" cy="2236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0349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8324" r="6634" b="2371"/>
          <a:stretch/>
        </p:blipFill>
        <p:spPr>
          <a:xfrm>
            <a:off x="762000" y="304800"/>
            <a:ext cx="4629150" cy="61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43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142" y="411059"/>
            <a:ext cx="8128115" cy="541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5139" y="5974569"/>
            <a:ext cx="82011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Вахта памяти с участием учащихся МБОУ СОШ №24 (2022 г.)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0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1788" y="5934670"/>
            <a:ext cx="39234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Отец А.В. Лопатина – 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</a:b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Василий 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Никитич 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Лопатин (справа) 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5" y="300517"/>
            <a:ext cx="4309655" cy="62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0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2889" y="5769396"/>
            <a:ext cx="29645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Мать А.</a:t>
            </a:r>
            <a:r>
              <a:rPr lang="en-GB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В. Лопатина – Анна Ивановна Лопатина 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24" y="277344"/>
            <a:ext cx="4605087" cy="6138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81" t="2807" r="6702" b="9569"/>
          <a:stretch/>
        </p:blipFill>
        <p:spPr>
          <a:xfrm>
            <a:off x="6395556" y="277344"/>
            <a:ext cx="4470700" cy="3081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5556" y="3528807"/>
            <a:ext cx="44707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А.</a:t>
            </a:r>
            <a:r>
              <a:rPr lang="en-GB" b="1" dirty="0" smtClean="0">
                <a:latin typeface="Garamond" panose="02020404030301010803" pitchFamily="18" charset="0"/>
              </a:rPr>
              <a:t> </a:t>
            </a:r>
            <a:r>
              <a:rPr lang="ru-RU" b="1" dirty="0" smtClean="0">
                <a:latin typeface="Garamond" panose="02020404030301010803" pitchFamily="18" charset="0"/>
              </a:rPr>
              <a:t>И. Лопатина</a:t>
            </a:r>
            <a:r>
              <a:rPr lang="en-GB" b="1" dirty="0" smtClean="0">
                <a:latin typeface="Garamond" panose="02020404030301010803" pitchFamily="18" charset="0"/>
              </a:rPr>
              <a:t> </a:t>
            </a:r>
            <a:r>
              <a:rPr lang="ru-RU" b="1" dirty="0" smtClean="0">
                <a:latin typeface="Garamond" panose="02020404030301010803" pitchFamily="18" charset="0"/>
              </a:rPr>
              <a:t>(Ежкова) с внуками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35" y="498998"/>
            <a:ext cx="7909974" cy="5343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7331" y="6035040"/>
            <a:ext cx="36287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Дом в 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селе </a:t>
            </a:r>
            <a:r>
              <a:rPr lang="ru-RU" b="1" dirty="0" err="1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Аристиха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5540" y="5881250"/>
            <a:ext cx="308260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Школа в с. </a:t>
            </a:r>
            <a:r>
              <a:rPr lang="ru-RU" b="1" dirty="0" err="1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Аристиха</a:t>
            </a:r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, где учился А.В. Лопатин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65" y="265939"/>
            <a:ext cx="7382576" cy="54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5847" r="19737" b="7274"/>
          <a:stretch/>
        </p:blipFill>
        <p:spPr>
          <a:xfrm>
            <a:off x="0" y="-45637"/>
            <a:ext cx="12192000" cy="6903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2424" y="5841095"/>
            <a:ext cx="388338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Письмо И.В. Бычкова бабушке Александре Алексеевне (1931 г.)</a:t>
            </a:r>
            <a:endParaRPr lang="ru-RU" b="1" dirty="0">
              <a:latin typeface="Garamond" panose="02020404030301010803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02" y="254015"/>
            <a:ext cx="4632409" cy="623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371</Words>
  <Application>Microsoft Office PowerPoint</Application>
  <PresentationFormat>Широкоэкранный</PresentationFormat>
  <Paragraphs>53</Paragraphs>
  <Slides>43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Yu Gothic UI Semibold</vt:lpstr>
      <vt:lpstr>Yu Gothic UI Semilight</vt:lpstr>
      <vt:lpstr>Arial</vt:lpstr>
      <vt:lpstr>Calibri</vt:lpstr>
      <vt:lpstr>Calibri Light</vt:lpstr>
      <vt:lpstr>Garamond</vt:lpstr>
      <vt:lpstr>Times New Roman</vt:lpstr>
      <vt:lpstr>Тема Office</vt:lpstr>
      <vt:lpstr>МУЗЕЙ ПАМЯТИ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открытия музея А.В. Лопатина</dc:title>
  <dc:creator>Директор</dc:creator>
  <cp:lastModifiedBy>Директор</cp:lastModifiedBy>
  <cp:revision>45</cp:revision>
  <dcterms:created xsi:type="dcterms:W3CDTF">2024-06-27T07:38:11Z</dcterms:created>
  <dcterms:modified xsi:type="dcterms:W3CDTF">2024-07-01T13:43:27Z</dcterms:modified>
</cp:coreProperties>
</file>